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4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erchuk, Anita Janessa - faerchaj" initials="FAJ-f" lastIdx="2" clrIdx="0">
    <p:extLst>
      <p:ext uri="{19B8F6BF-5375-455C-9EA6-DF929625EA0E}">
        <p15:presenceInfo xmlns:p15="http://schemas.microsoft.com/office/powerpoint/2012/main" userId="S-1-5-21-1980385058-2169291792-3532307926-2643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DE7"/>
    <a:srgbClr val="E7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37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784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9650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30874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294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10930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3978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45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6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1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9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9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79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78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anita.faerchuk/" TargetMode="External"/><Relationship Id="rId13" Type="http://schemas.openxmlformats.org/officeDocument/2006/relationships/image" Target="../media/image9.png"/><Relationship Id="rId3" Type="http://schemas.openxmlformats.org/officeDocument/2006/relationships/hyperlink" Target="https://www.vhwda.org/initiatives/ahec-scholars" TargetMode="External"/><Relationship Id="rId7" Type="http://schemas.openxmlformats.org/officeDocument/2006/relationships/hyperlink" Target="https://www.linkedin.com/company/71069362/admin/" TargetMode="External"/><Relationship Id="rId12" Type="http://schemas.openxmlformats.org/officeDocument/2006/relationships/image" Target="cid:image002.jpg@01D72AEC.949F8650" TargetMode="External"/><Relationship Id="rId2" Type="http://schemas.openxmlformats.org/officeDocument/2006/relationships/hyperlink" Target="https://www.vhwda.org/AHEC-SCHOLARS-APPLI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jpeg"/><Relationship Id="rId5" Type="http://schemas.openxmlformats.org/officeDocument/2006/relationships/image" Target="../media/image5.jpg"/><Relationship Id="rId10" Type="http://schemas.openxmlformats.org/officeDocument/2006/relationships/image" Target="cid:image001.png@01D72AEC.949F8650" TargetMode="External"/><Relationship Id="rId4" Type="http://schemas.openxmlformats.org/officeDocument/2006/relationships/hyperlink" Target="mailto:faerchaj@jmu.edu" TargetMode="External"/><Relationship Id="rId9" Type="http://schemas.openxmlformats.org/officeDocument/2006/relationships/image" Target="../media/image7.png"/><Relationship Id="rId14" Type="http://schemas.openxmlformats.org/officeDocument/2006/relationships/image" Target="cid:image003.png@01D72AEC.949F86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58" y="770709"/>
            <a:ext cx="11458575" cy="33665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4285397"/>
            <a:ext cx="8951107" cy="215634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DO YOU WANT TO HELP PEOPLE IN THE UNDERSERVED COMMUNITY? </a:t>
            </a:r>
          </a:p>
          <a:p>
            <a:r>
              <a:rPr lang="en-US" b="1" dirty="0">
                <a:solidFill>
                  <a:schemeClr val="tx1"/>
                </a:solidFill>
              </a:rPr>
              <a:t>DO YOU WANT UP TO $1,000 DOLLARS?</a:t>
            </a:r>
          </a:p>
          <a:p>
            <a:r>
              <a:rPr lang="en-US" b="1" dirty="0">
                <a:solidFill>
                  <a:schemeClr val="tx1"/>
                </a:solidFill>
              </a:rPr>
              <a:t>DO YOU WANT A FREE CERTIFICATION TO STAND OUT FROM THE CROWD?</a:t>
            </a:r>
          </a:p>
          <a:p>
            <a:r>
              <a:rPr lang="en-US" b="1" dirty="0">
                <a:solidFill>
                  <a:schemeClr val="tx1"/>
                </a:solidFill>
              </a:rPr>
              <a:t>Then you might want to be an AHEC Scholar!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45F59E-727A-4816-9700-AFA355E54502}"/>
              </a:ext>
            </a:extLst>
          </p:cNvPr>
          <p:cNvSpPr txBox="1"/>
          <p:nvPr/>
        </p:nvSpPr>
        <p:spPr>
          <a:xfrm>
            <a:off x="-333375" y="-38313"/>
            <a:ext cx="11172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 Attention: Health Science Class of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20A0C-7586-482B-B3EA-F19AB2D38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03" t="12614" r="-1" b="-327"/>
          <a:stretch/>
        </p:blipFill>
        <p:spPr>
          <a:xfrm>
            <a:off x="8809174" y="5059680"/>
            <a:ext cx="2426017" cy="102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8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970" y="3426934"/>
            <a:ext cx="5178697" cy="31393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What is an AHEC Scholar?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Virginia AHEC (Area Health Education Centers) Scholars program is two-years with 40 hours of didactic (six modules) and 40 hours of clinical.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This program is designed to increase cultural competency and to be taken at your own leisure.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It is a federal funded program by Health Resources &amp; Services Administration (HRSA.)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52744" y="3428999"/>
            <a:ext cx="5725028" cy="31393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Benefits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Networking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 stipend of up to $500 for each year completed. (Up to $</a:t>
            </a:r>
            <a:r>
              <a:rPr lang="en-US" b="1" dirty="0">
                <a:solidFill>
                  <a:schemeClr val="bg1"/>
                </a:solidFill>
              </a:rPr>
              <a:t>1,000</a:t>
            </a:r>
            <a:r>
              <a:rPr lang="en-US" dirty="0">
                <a:solidFill>
                  <a:schemeClr val="bg1"/>
                </a:solidFill>
              </a:rPr>
              <a:t> total!) *contingent on funding and </a:t>
            </a:r>
            <a:r>
              <a:rPr lang="en-US">
                <a:solidFill>
                  <a:schemeClr val="bg1"/>
                </a:solidFill>
              </a:rPr>
              <a:t>enrollement. </a:t>
            </a:r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certificate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 </a:t>
            </a:r>
            <a:r>
              <a:rPr lang="en-US" b="1" dirty="0">
                <a:solidFill>
                  <a:schemeClr val="bg1"/>
                </a:solidFill>
              </a:rPr>
              <a:t>FREE</a:t>
            </a:r>
            <a:r>
              <a:rPr lang="en-US" dirty="0">
                <a:solidFill>
                  <a:schemeClr val="bg1"/>
                </a:solidFill>
              </a:rPr>
              <a:t> and AHEC scholars is a </a:t>
            </a:r>
            <a:r>
              <a:rPr lang="en-US" b="1" dirty="0">
                <a:solidFill>
                  <a:schemeClr val="bg1"/>
                </a:solidFill>
              </a:rPr>
              <a:t>nationwide</a:t>
            </a:r>
            <a:r>
              <a:rPr lang="en-US" dirty="0">
                <a:solidFill>
                  <a:schemeClr val="bg1"/>
                </a:solidFill>
              </a:rPr>
              <a:t> program that sets students apart from their competition.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program follows health trends (COVID19)</a:t>
            </a: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r>
              <a:rPr lang="en-US" dirty="0"/>
              <a:t>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AEABF-E094-4FC9-965E-7A2C01D2E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335" y="996560"/>
            <a:ext cx="6982809" cy="21411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B9270D-75BC-4C67-A373-D49C44A9C97A}"/>
              </a:ext>
            </a:extLst>
          </p:cNvPr>
          <p:cNvSpPr txBox="1"/>
          <p:nvPr/>
        </p:nvSpPr>
        <p:spPr>
          <a:xfrm>
            <a:off x="2333767" y="245660"/>
            <a:ext cx="5813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AHEC Scholar-Benefits</a:t>
            </a:r>
          </a:p>
        </p:txBody>
      </p:sp>
    </p:spTree>
    <p:extLst>
      <p:ext uri="{BB962C8B-B14F-4D97-AF65-F5344CB8AC3E}">
        <p14:creationId xmlns:p14="http://schemas.microsoft.com/office/powerpoint/2010/main" val="2022264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D3CF37-CA8B-4FB0-87E3-BE7814E37AF4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5416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175" r="1" b="1704"/>
          <a:stretch/>
        </p:blipFill>
        <p:spPr bwMode="auto">
          <a:xfrm>
            <a:off x="242454" y="117763"/>
            <a:ext cx="11707091" cy="638232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30000"/>
              </a:prst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1351" y="6500090"/>
            <a:ext cx="6400800" cy="36021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*These are the modules to be completed at your leisure.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6EF147-71F8-44DA-817F-6A19B4A91A62}"/>
              </a:ext>
            </a:extLst>
          </p:cNvPr>
          <p:cNvSpPr/>
          <p:nvPr/>
        </p:nvSpPr>
        <p:spPr>
          <a:xfrm>
            <a:off x="95250" y="0"/>
            <a:ext cx="1209675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7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67" y="1295382"/>
            <a:ext cx="5065773" cy="2771492"/>
          </a:xfrm>
          <a:solidFill>
            <a:schemeClr val="tx1"/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chemeClr val="bg1"/>
              </a:solidFill>
              <a:hlinkClick r:id="rId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chemeClr val="bg1"/>
                </a:solidFill>
                <a:hlinkClick r:id="rId2"/>
              </a:rPr>
              <a:t>Must be in the last two years of program and in the health science field  to be eligible (class of 2023).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chemeClr val="bg1"/>
                </a:solidFill>
                <a:hlinkClick r:id="rId2"/>
              </a:rPr>
              <a:t>RIGHT CLICK HERE TO APPLY!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hlinkClick r:id="rId3"/>
              </a:rPr>
              <a:t>RIGHT CLICK FOR LETTER OF RECOMMENDATION</a:t>
            </a:r>
            <a:r>
              <a:rPr lang="en-US" b="1" dirty="0"/>
              <a:t>!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faerchaj@jmu.edu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7494" y="3720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Blue Ridge Area Health </a:t>
            </a:r>
            <a:br>
              <a:rPr lang="en-US" b="1" dirty="0"/>
            </a:br>
            <a:r>
              <a:rPr lang="en-US" b="1" dirty="0"/>
              <a:t>Education Center (BRAHEC) </a:t>
            </a:r>
            <a:br>
              <a:rPr lang="en-US" b="1" dirty="0"/>
            </a:br>
            <a:r>
              <a:rPr lang="en-US" b="1" dirty="0"/>
              <a:t>Scholars Program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A49C6F-B631-4C87-A485-492620CD8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653" y="4198061"/>
            <a:ext cx="3202663" cy="2465542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07CA8F-0AE0-4DF8-80D2-9C5573A34E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8720" y="139953"/>
            <a:ext cx="6136576" cy="380551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F3D583-5C45-4DB5-80D5-47AE553F1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936201"/>
              </p:ext>
            </p:extLst>
          </p:nvPr>
        </p:nvGraphicFramePr>
        <p:xfrm>
          <a:off x="166067" y="4144761"/>
          <a:ext cx="5773157" cy="2570822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>
                    <a:schemeClr val="accent1">
                      <a:lumMod val="60000"/>
                      <a:lumOff val="40000"/>
                    </a:schemeClr>
                  </a:innerShdw>
                </a:effectLst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783524162"/>
                    </a:ext>
                  </a:extLst>
                </a:gridCol>
                <a:gridCol w="5610597">
                  <a:extLst>
                    <a:ext uri="{9D8B030D-6E8A-4147-A177-3AD203B41FA5}">
                      <a16:colId xmlns:a16="http://schemas.microsoft.com/office/drawing/2014/main" val="756114594"/>
                    </a:ext>
                  </a:extLst>
                </a:gridCol>
              </a:tblGrid>
              <a:tr h="2570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FDE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Anita Faerchuk, B.S.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AHEC Scholars Coordinator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82B7E"/>
                          </a:solidFill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Blue Ridge Area Health Education Center (BRAHEC)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Campbell Building - Room 2211 |MSC 9009   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755 Martin Luther King Jr. Way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Harrisonburg, Virginia 22801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540.568.2541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Linkedin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CLICK HERE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Facebook (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CLICK HERE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AF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613950"/>
                  </a:ext>
                </a:extLst>
              </a:tr>
            </a:tbl>
          </a:graphicData>
        </a:graphic>
      </p:graphicFrame>
      <p:pic>
        <p:nvPicPr>
          <p:cNvPr id="1027" name="Picture 1" descr="cid:image001.png@01D61A1B.93C8D520">
            <a:extLst>
              <a:ext uri="{FF2B5EF4-FFF2-40B4-BE49-F238E27FC236}">
                <a16:creationId xmlns:a16="http://schemas.microsoft.com/office/drawing/2014/main" id="{298E9170-B858-40C1-9423-97EB2FFD5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787" y="4435958"/>
            <a:ext cx="983793" cy="11166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cid:image002.jpg@01D63F44.022C6C00">
            <a:extLst>
              <a:ext uri="{FF2B5EF4-FFF2-40B4-BE49-F238E27FC236}">
                <a16:creationId xmlns:a16="http://schemas.microsoft.com/office/drawing/2014/main" id="{B70D4D89-EBDE-4566-A921-6BFFF61FF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40" y="4563429"/>
            <a:ext cx="669953" cy="906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5" name="Picture 6" descr="cid:image003.png@01D61A1B.93C8D520">
            <a:extLst>
              <a:ext uri="{FF2B5EF4-FFF2-40B4-BE49-F238E27FC236}">
                <a16:creationId xmlns:a16="http://schemas.microsoft.com/office/drawing/2014/main" id="{321CB63E-F884-404E-9BC7-6C1831414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787" y="5886436"/>
            <a:ext cx="1697299" cy="495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7552CE44-4552-41B6-9D6A-038946BA4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072" y="2660479"/>
            <a:ext cx="9837928" cy="457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9216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237</TotalTime>
  <Words>302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Bahnschrift</vt:lpstr>
      <vt:lpstr>Calibri</vt:lpstr>
      <vt:lpstr>Century Gothic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Faerchuk, Anita Janessa - faerchaj</dc:creator>
  <cp:lastModifiedBy>Faerchuk, Anita Janessa - faerchaj</cp:lastModifiedBy>
  <cp:revision>40</cp:revision>
  <dcterms:created xsi:type="dcterms:W3CDTF">2020-06-17T19:02:41Z</dcterms:created>
  <dcterms:modified xsi:type="dcterms:W3CDTF">2021-04-30T18:23:27Z</dcterms:modified>
</cp:coreProperties>
</file>